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73" r:id="rId13"/>
    <p:sldId id="274" r:id="rId14"/>
    <p:sldId id="267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CC1EB-9698-454A-8BBD-B6579E72B8E4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CC153-93B9-4F41-981B-9EE7CDCA7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12D7A5-D558-4BA7-8B24-DA7BEDAC427D}" type="datetime1">
              <a:rPr lang="ru-RU" smtClean="0"/>
              <a:pPr/>
              <a:t>03.03.2021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225B1-FD06-4BF6-B7D0-31E7C1085F41}" type="datetime1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648-6153-43F5-BC0F-D76EB0C551A0}" type="datetime1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D15721-6415-4E86-A8F0-CC3047C744E2}" type="datetime1">
              <a:rPr lang="ru-RU" smtClean="0"/>
              <a:pPr/>
              <a:t>03.03.2021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5A593B-D531-481C-BABD-C4F8F93A57E1}" type="datetime1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3707-CE19-4C2C-9E2D-C4D5A35692DC}" type="datetime1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D32C-1A5D-43A5-B410-E16CBEA8AF71}" type="datetime1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E767FB-BFB0-4431-B662-949530ABF1E1}" type="datetime1">
              <a:rPr lang="ru-RU" smtClean="0"/>
              <a:pPr/>
              <a:t>03.03.2021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0E8-7F21-4B9F-A2CE-3FA13C196499}" type="datetime1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3AB0C4-4FF8-4D00-8313-805E9671D9C5}" type="datetime1">
              <a:rPr lang="ru-RU" smtClean="0"/>
              <a:pPr/>
              <a:t>03.03.2021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FC08AC-6AE9-4C0A-BA9E-F1CE56931CBE}" type="datetime1">
              <a:rPr lang="ru-RU" smtClean="0"/>
              <a:pPr/>
              <a:t>03.03.2021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7B1DF9-4D6E-4D23-9A63-3859012133EC}" type="datetime1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in75.netfolio.ru/" TargetMode="External"/><Relationship Id="rId2" Type="http://schemas.openxmlformats.org/officeDocument/2006/relationships/hyperlink" Target="mailto:malkova_102@mail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&#1056;&#1077;&#1079;&#1091;&#1083;&#1100;&#1090;&#1072;&#1090;&#1080;&#1074;&#1085;&#1086;&#1089;&#1090;&#1100;/&#1042;&#1083;&#1080;&#1103;&#1085;&#1080;&#1077;%20&#1082;&#1086;&#1084;&#1087;&#1100;&#1102;&#1090;&#1077;&#1088;&#1072;%20&#1085;&#1072;%20&#1101;&#1085;&#1077;&#1088;&#1075;&#1086;&#1101;&#1092;&#1092;&#1077;&#1082;&#1090;&#1080;&#1074;&#1085;&#1086;&#1089;&#1090;&#1100;.doc" TargetMode="External"/><Relationship Id="rId3" Type="http://schemas.openxmlformats.org/officeDocument/2006/relationships/hyperlink" Target="&#1056;&#1077;&#1079;&#1091;&#1083;&#1100;&#1090;&#1072;&#1090;&#1080;&#1074;&#1085;&#1086;&#1089;&#1090;&#1100;/&#1057;&#1074;&#1077;&#1090;&#1086;&#1074;&#1099;&#1077;%20&#1083;&#1072;&#1084;&#1087;&#1099;.%20&#1042;&#1082;&#1083;&#1102;&#1095;&#1072;&#1090;&#1100;%20&#1080;&#1083;&#1080;%20&#1085;&#1077;%20&#1074;&#1082;&#1083;&#1102;&#1095;&#1072;&#1090;&#1100;%20&#1055;&#1086;&#1083;&#1080;&#1082;&#1072;&#1088;&#1087;&#1086;&#1074;&#1072;%20&#1045;&#1082;&#1072;&#1090;&#1077;&#1088;&#1080;&#1085;&#1072;.doc" TargetMode="External"/><Relationship Id="rId7" Type="http://schemas.openxmlformats.org/officeDocument/2006/relationships/hyperlink" Target="&#1056;&#1077;&#1079;&#1091;&#1083;&#1100;&#1090;&#1072;&#1090;&#1080;&#1074;&#1085;&#1086;&#1089;&#1090;&#1100;/&#1055;&#1088;&#1086;&#1077;&#1082;&#1090;%20&#1069;&#1053;&#1045;&#1056;&#1043;&#1054;&#1057;&#1041;&#1045;&#1056;&#1045;&#1043;&#1040;&#1070;&#1065;&#1048;&#1045;%20&#1058;&#1045;&#1061;&#1053;&#1054;&#1051;&#1054;&#1043;&#1048;&#1048;%20&#1042;%20&#1041;&#1067;&#1058;&#1059;.docx" TargetMode="External"/><Relationship Id="rId12" Type="http://schemas.openxmlformats.org/officeDocument/2006/relationships/hyperlink" Target="&#1056;&#1077;&#1079;&#1091;&#1083;&#1100;&#1090;&#1072;&#1090;&#1080;&#1074;&#1085;&#1086;&#1089;&#1090;&#1100;/&#1064;&#1080;&#1075;&#1072;&#1083;&#1086;&#1074;%20&#1040;.rar" TargetMode="External"/><Relationship Id="rId2" Type="http://schemas.openxmlformats.org/officeDocument/2006/relationships/hyperlink" Target="&#1056;&#1077;&#1079;&#1091;&#1083;&#1100;&#1090;&#1072;&#1090;&#1080;&#1074;&#1085;&#1086;&#1089;&#1090;&#1100;/&#1043;&#1072;&#1079;&#1086;&#1074;&#1099;&#1081;%20&#1072;&#1082;&#1082;&#1091;&#1084;&#1091;&#1083;&#1103;&#1090;&#1086;&#1088;,%20&#1082;&#1072;&#1082;%20&#1072;&#1083;&#1100;&#1090;&#1077;&#1088;&#1085;&#1072;&#1090;&#1080;&#1074;&#1085;&#1099;&#1081;%20&#1080;&#1089;&#1090;&#1086;&#1095;&#1085;&#1080;&#1082;%20&#1101;&#1085;&#1077;&#1088;&#1075;&#1080;&#1080;...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6;&#1077;&#1079;&#1091;&#1083;&#1100;&#1090;&#1072;&#1090;&#1080;&#1074;&#1085;&#1086;&#1089;&#1090;&#1100;/&#1055;&#1088;&#1080;&#1073;&#1086;&#1088;%20&#1052;&#1045;&#1058;&#1040;&#1051;&#1051;&#1054;&#1048;&#1057;&#1050;&#1040;&#1058;&#1045;&#1051;&#1068;%20&#1050;&#1088;&#1072;&#1089;&#1085;&#1086;&#1074;%20&#1050;&#1086;&#1085;&#1089;&#1090;&#1072;&#1085;&#1090;&#1080;&#1085;.doc" TargetMode="External"/><Relationship Id="rId11" Type="http://schemas.openxmlformats.org/officeDocument/2006/relationships/hyperlink" Target="&#1056;&#1077;&#1079;&#1091;&#1083;&#1100;&#1090;&#1072;&#1090;&#1080;&#1074;&#1085;&#1086;&#1089;&#1090;&#1100;/&#1069;&#1083;&#1077;&#1082;&#1090;&#1088;&#1086;&#1085;&#1085;&#1099;&#1081;%20&#1080;&#1085;&#1090;&#1077;&#1088;&#1092;&#1077;&#1081;&#1089;%20&#1076;&#1083;&#1103;%20&#1084;&#1086;&#1090;&#1086;&#1073;&#1083;&#1086;&#1082;&#1072;.docx" TargetMode="External"/><Relationship Id="rId5" Type="http://schemas.openxmlformats.org/officeDocument/2006/relationships/hyperlink" Target="&#1056;&#1077;&#1079;&#1091;&#1083;&#1100;&#1090;&#1072;&#1090;&#1080;&#1074;&#1085;&#1086;&#1089;&#1090;&#1100;/&#1055;&#1088;&#1086;&#1077;&#1082;&#1090;%20&#1052;&#1072;&#1103;&#1090;&#1085;&#1080;&#1082;%20&#1092;&#1091;&#1082;&#1086;.docx" TargetMode="External"/><Relationship Id="rId10" Type="http://schemas.openxmlformats.org/officeDocument/2006/relationships/hyperlink" Target="&#1056;&#1077;&#1079;&#1091;&#1083;&#1100;&#1090;&#1072;&#1090;&#1080;&#1074;&#1085;&#1086;&#1089;&#1090;&#1100;/&#1088;&#1072;&#1073;&#1086;&#1090;&#1072;%20&#1060;&#1054;&#1058;&#1054;&#1056;&#1045;&#1051;&#1045;.doc" TargetMode="External"/><Relationship Id="rId4" Type="http://schemas.openxmlformats.org/officeDocument/2006/relationships/hyperlink" Target="&#1056;&#1077;&#1079;&#1091;&#1083;&#1100;&#1090;&#1072;&#1090;&#1080;&#1074;&#1085;&#1086;&#1089;&#1090;&#1100;/&#1045;&#1078;&#1080;&#1082;&#1080;%20&#1080;%20&#1073;&#1072;&#1090;&#1072;&#1088;&#1077;&#1081;&#1082;&#1080;.%20&#1064;&#1091;&#1090;&#1086;&#1074;&#1072;%20&#1044;&#1072;&#1088;&#1100;&#1103;.docx" TargetMode="External"/><Relationship Id="rId9" Type="http://schemas.openxmlformats.org/officeDocument/2006/relationships/hyperlink" Target="&#1056;&#1077;&#1079;&#1091;&#1083;&#1100;&#1090;&#1072;&#1090;&#1080;&#1074;&#1085;&#1086;&#1089;&#1090;&#1100;/&#1048;&#1079;&#1084;&#1077;&#1088;&#1080;&#1090;&#1077;&#1083;&#1100;%20&#1089;&#1090;&#1072;&#1090;&#1080;&#1095;&#1077;&#1089;&#1082;&#1086;&#1075;&#1086;%20&#1101;&#1083;&#1077;&#1082;&#1090;&#1088;&#1080;&#1095;&#1077;&#1089;&#1090;&#1074;&#1072;.do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6;&#1077;&#1079;&#1091;&#1083;&#1100;&#1090;&#1072;&#1090;&#1080;&#1074;&#1085;&#1086;&#1089;&#1090;&#1100;/&#1093;&#1086;&#1083;&#1086;&#1076;&#1080;&#1083;&#1100;&#1085;&#1080;&#1082;.doc" TargetMode="External"/><Relationship Id="rId2" Type="http://schemas.openxmlformats.org/officeDocument/2006/relationships/hyperlink" Target="&#1056;&#1077;&#1079;&#1091;&#1083;&#1100;&#1090;&#1072;&#1090;&#1080;&#1074;&#1085;&#1086;&#1089;&#1090;&#1100;/&#1050;&#1072;&#1088;&#1090;&#1077;&#1079;&#1080;&#1072;&#1085;&#1089;&#1082;&#1080;&#1081;%20&#1074;&#1086;&#1076;&#1086;&#1083;&#1072;&#1079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6;&#1077;&#1079;&#1091;&#1083;&#1100;&#1090;&#1072;&#1090;&#1080;&#1074;&#1085;&#1086;&#1089;&#1090;&#1100;/&#1048;&#1089;&#1089;&#1083;&#1077;&#1076;&#1086;&#1074;&#1072;&#1090;&#1077;&#1083;&#1100;&#1089;&#1082;&#1072;&#1103;%20&#1088;&#1072;&#1073;&#1086;&#1090;&#1072;.docx" TargetMode="External"/><Relationship Id="rId5" Type="http://schemas.openxmlformats.org/officeDocument/2006/relationships/hyperlink" Target="&#1056;&#1077;&#1079;&#1091;&#1083;&#1100;&#1090;&#1072;&#1090;&#1080;&#1074;&#1085;&#1086;&#1089;&#1090;&#1100;/&#1048;&#1089;&#1089;&#1083;&#1077;&#1076;.&#1088;&#1072;&#1073;.%20&#1087;&#1086;%20&#1082;&#1080;&#1087;&#1077;&#1085;&#1080;&#1102;.doc" TargetMode="External"/><Relationship Id="rId4" Type="http://schemas.openxmlformats.org/officeDocument/2006/relationships/hyperlink" Target="&#1056;&#1077;&#1079;&#1091;&#1083;&#1100;&#1090;&#1072;&#1090;&#1080;&#1074;&#1085;&#1086;&#1089;&#1090;&#1100;/&#1092;&#1086;&#1083;&#1100;&#1075;&#1072;.doc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3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29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28" Type="http://schemas.openxmlformats.org/officeDocument/2006/relationships/image" Target="../media/image36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Relationship Id="rId27" Type="http://schemas.openxmlformats.org/officeDocument/2006/relationships/image" Target="../media/image35.jpeg"/><Relationship Id="rId30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&#1058;&#1072;&#1088;&#1072;&#1085;&#1089;&#1080;&#1088;&#1091;&#1077;&#1084;&#1086;&#1089;&#1090;&#1100;/4.9_&#1069;&#1055;_&#1088;&#1077;&#1075;&#1080;&#1086;&#1085;.pdf" TargetMode="External"/><Relationship Id="rId3" Type="http://schemas.openxmlformats.org/officeDocument/2006/relationships/hyperlink" Target="&#1058;&#1072;&#1088;&#1072;&#1085;&#1089;&#1080;&#1088;&#1091;&#1077;&#1084;&#1086;&#1089;&#1090;&#1100;/&#1060;&#1077;&#1089;&#1090;&#1080;&#1074;&#1072;&#1083;&#1100;.jpg" TargetMode="External"/><Relationship Id="rId7" Type="http://schemas.openxmlformats.org/officeDocument/2006/relationships/hyperlink" Target="&#1058;&#1072;&#1088;&#1072;&#1085;&#1089;&#1080;&#1088;&#1091;&#1077;&#1084;&#1086;&#1089;&#1090;&#1100;/4.9_&#1069;&#1055;_&#1092;&#1077;&#1076;&#1077;&#1088;.pdf" TargetMode="External"/><Relationship Id="rId2" Type="http://schemas.openxmlformats.org/officeDocument/2006/relationships/hyperlink" Target="&#1058;&#1072;&#1088;&#1072;&#1085;&#1089;&#1080;&#1088;&#1091;&#1077;&#1084;&#1086;&#1089;&#1090;&#1100;/&#1056;&#1052;&#1054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ultiurok.ru/malkovain/files" TargetMode="External"/><Relationship Id="rId5" Type="http://schemas.openxmlformats.org/officeDocument/2006/relationships/hyperlink" Target="http://kin75.netfolio.ru/" TargetMode="External"/><Relationship Id="rId4" Type="http://schemas.openxmlformats.org/officeDocument/2006/relationships/hyperlink" Target="&#1058;&#1072;&#1088;&#1072;&#1085;&#1089;&#1080;&#1088;&#1091;&#1077;&#1084;&#1086;&#1089;&#1090;&#1100;/&#1082;&#1088;&#1091;&#1075;&#1083;&#1099;&#1081;%20&#1089;&#1090;&#1086;&#1083;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1;&#1080;&#1090;&#1077;&#1088;&#1072;&#1090;&#1091;&#1088;&#1072;/&#1051;&#1077;&#1086;&#1085;&#1090;&#1086;&#1074;&#1080;&#1095;.pd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&#1051;&#1080;&#1090;&#1077;&#1088;&#1072;&#1090;&#1091;&#1088;&#1072;/&#1057;&#1072;&#1074;&#1077;&#1085;&#1082;&#1086;&#1074;.pdf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5616" y="692696"/>
            <a:ext cx="46435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Колчина Ирина Николаевна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атегория: высшая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таж работы: 23 лет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СШ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Дальнеконстантиновского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+79200159985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malkova_102@mail.ru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kin75.netfolio.ru/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kin75.netfolio.ru/photo/96e6e44a-47f4-48a2-9acc-d1584cc229c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60648"/>
            <a:ext cx="2664296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27584" y="5157192"/>
            <a:ext cx="792088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Чтобы тело двигалось равномерно его надо толкать. </a:t>
            </a:r>
          </a:p>
          <a:p>
            <a:pPr algn="r"/>
            <a:r>
              <a:rPr lang="ru-RU" dirty="0" smtClean="0"/>
              <a:t>Аристотель. </a:t>
            </a:r>
          </a:p>
          <a:p>
            <a:pPr algn="ctr"/>
            <a:r>
              <a:rPr lang="ru-RU" b="1" dirty="0" smtClean="0"/>
              <a:t>Чтобы тело двигалось равномерно его не надо тормозить.</a:t>
            </a:r>
          </a:p>
          <a:p>
            <a:pPr algn="r"/>
            <a:r>
              <a:rPr lang="ru-RU" b="1" dirty="0" smtClean="0"/>
              <a:t> </a:t>
            </a:r>
            <a:r>
              <a:rPr lang="ru-RU" dirty="0" smtClean="0"/>
              <a:t>Галилей</a:t>
            </a:r>
            <a:r>
              <a:rPr lang="ru-RU" b="1" dirty="0" smtClean="0"/>
              <a:t> </a:t>
            </a:r>
          </a:p>
          <a:p>
            <a:pPr algn="ctr"/>
            <a:endParaRPr lang="ru-RU" dirty="0"/>
          </a:p>
        </p:txBody>
      </p:sp>
      <p:pic>
        <p:nvPicPr>
          <p:cNvPr id="8195" name="Picture 3" descr="C:\Users\Учитель\Downloads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446338">
            <a:off x="-20657" y="4991015"/>
            <a:ext cx="2085478" cy="605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Диапазон личного вклада педагога в развитие образования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484784"/>
            <a:ext cx="9144000" cy="496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65125" indent="-282575" defTabSz="457200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Организован  модуль «Индивидуальный проект» в 10-11 классах </a:t>
            </a:r>
          </a:p>
          <a:p>
            <a:pPr marL="365125" indent="-282575" defTabSz="457200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Разработана программа курса «Индивидуальный проект» в 10-11 классах;</a:t>
            </a:r>
          </a:p>
          <a:p>
            <a:pPr marL="365125" indent="-282575" defTabSz="457200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Внедрена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система интеллектуального тьюторства при поддержке учащихся старших классов и выпускников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старших  классов;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5125" indent="-282575" defTabSz="457200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 системе используются технологии проектной деятельности,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во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внеурочной коллективной  деятельности учащихся  по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физике;</a:t>
            </a:r>
          </a:p>
          <a:p>
            <a:pPr marL="365125" indent="-282575" defTabSz="457200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Ведется подготовка обучающихся к НОУ Дальнеконстантиновского района;</a:t>
            </a:r>
          </a:p>
          <a:p>
            <a:pPr marL="365125" indent="-282575" defTabSz="457200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Участие в конкурсах, конференциях учащихся различных уровней.</a:t>
            </a:r>
          </a:p>
          <a:p>
            <a:pPr marL="365125" indent="-282575" defTabSz="457200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ru-RU" altLang="ru-RU" sz="2400" dirty="0">
              <a:latin typeface="Gill Sans MT" pitchFamily="34" charset="0"/>
            </a:endParaRPr>
          </a:p>
          <a:p>
            <a:pPr marL="365125" indent="-282575" defTabSz="457200" eaLnBrk="1" hangingPunct="1"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ru-RU" altLang="ru-RU" sz="2400" dirty="0">
              <a:latin typeface="Gill Sans MT" pitchFamily="34" charset="0"/>
            </a:endParaRPr>
          </a:p>
          <a:p>
            <a:pPr marL="365125" indent="-282575" defTabSz="457200" eaLnBrk="1" hangingPunct="1"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ru-RU" altLang="ru-RU" sz="24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Результативность профессиональной деятельности и достигнутые эффекты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 smtClean="0">
                <a:hlinkClick r:id="rId2" action="ppaction://hlinkfile"/>
              </a:rPr>
              <a:t>Губернаторов Георгий, 9 </a:t>
            </a:r>
            <a:r>
              <a:rPr lang="ru-RU" sz="2600" dirty="0" err="1" smtClean="0">
                <a:hlinkClick r:id="rId2" action="ppaction://hlinkfile"/>
              </a:rPr>
              <a:t>кл</a:t>
            </a:r>
            <a:r>
              <a:rPr lang="ru-RU" sz="2600" dirty="0" smtClean="0">
                <a:hlinkClick r:id="rId2" action="ppaction://hlinkfile"/>
              </a:rPr>
              <a:t>, «Газовый аккумулятор, как альтернативный источник энергии»</a:t>
            </a:r>
            <a:endParaRPr lang="ru-RU" sz="2600" dirty="0" smtClean="0"/>
          </a:p>
          <a:p>
            <a:r>
              <a:rPr lang="ru-RU" sz="2600" dirty="0" smtClean="0">
                <a:hlinkClick r:id="rId3" action="ppaction://hlinkfile"/>
              </a:rPr>
              <a:t>Поликарпова Екатерина, 7 </a:t>
            </a:r>
            <a:r>
              <a:rPr lang="ru-RU" sz="2600" dirty="0" err="1" smtClean="0">
                <a:hlinkClick r:id="rId3" action="ppaction://hlinkfile"/>
              </a:rPr>
              <a:t>кл</a:t>
            </a:r>
            <a:r>
              <a:rPr lang="ru-RU" sz="2600" dirty="0" smtClean="0">
                <a:hlinkClick r:id="rId3" action="ppaction://hlinkfile"/>
              </a:rPr>
              <a:t>, «Световые лампы: включать или не включать?</a:t>
            </a:r>
            <a:r>
              <a:rPr lang="ru-RU" sz="2600" dirty="0" smtClean="0"/>
              <a:t>»</a:t>
            </a:r>
          </a:p>
          <a:p>
            <a:r>
              <a:rPr lang="ru-RU" sz="2600" dirty="0" smtClean="0">
                <a:hlinkClick r:id="rId4" action="ppaction://hlinkfile"/>
              </a:rPr>
              <a:t>Шутова Дарья, 7 </a:t>
            </a:r>
            <a:r>
              <a:rPr lang="ru-RU" sz="2600" dirty="0" err="1" smtClean="0">
                <a:hlinkClick r:id="rId4" action="ppaction://hlinkfile"/>
              </a:rPr>
              <a:t>кл</a:t>
            </a:r>
            <a:r>
              <a:rPr lang="ru-RU" sz="2600" dirty="0" smtClean="0">
                <a:hlinkClick r:id="rId4" action="ppaction://hlinkfile"/>
              </a:rPr>
              <a:t>, «Ёжики и батарейки»</a:t>
            </a:r>
            <a:endParaRPr lang="ru-RU" sz="2600" dirty="0" smtClean="0"/>
          </a:p>
          <a:p>
            <a:r>
              <a:rPr lang="ru-RU" sz="2600" dirty="0" smtClean="0">
                <a:hlinkClick r:id="rId5" action="ppaction://hlinkfile"/>
              </a:rPr>
              <a:t>Плаксин Илья, 10 </a:t>
            </a:r>
            <a:r>
              <a:rPr lang="ru-RU" sz="2600" dirty="0" err="1" smtClean="0">
                <a:hlinkClick r:id="rId5" action="ppaction://hlinkfile"/>
              </a:rPr>
              <a:t>кл</a:t>
            </a:r>
            <a:r>
              <a:rPr lang="ru-RU" sz="2600" dirty="0" smtClean="0">
                <a:hlinkClick r:id="rId5" action="ppaction://hlinkfile"/>
              </a:rPr>
              <a:t>, «Маятник </a:t>
            </a:r>
            <a:r>
              <a:rPr lang="ru-RU" sz="2600" dirty="0" err="1" smtClean="0">
                <a:hlinkClick r:id="rId5" action="ppaction://hlinkfile"/>
              </a:rPr>
              <a:t>фуко</a:t>
            </a:r>
            <a:r>
              <a:rPr lang="ru-RU" sz="2600" dirty="0" smtClean="0">
                <a:hlinkClick r:id="rId5" action="ppaction://hlinkfile"/>
              </a:rPr>
              <a:t>, как доказательство вращения земли»</a:t>
            </a:r>
            <a:endParaRPr lang="ru-RU" sz="2600" dirty="0" smtClean="0"/>
          </a:p>
          <a:p>
            <a:r>
              <a:rPr lang="ru-RU" sz="2600" dirty="0" smtClean="0">
                <a:hlinkClick r:id="rId6" action="ppaction://hlinkfile"/>
              </a:rPr>
              <a:t>Краснов Константин, 9 </a:t>
            </a:r>
            <a:r>
              <a:rPr lang="ru-RU" sz="2600" dirty="0" err="1" smtClean="0">
                <a:hlinkClick r:id="rId6" action="ppaction://hlinkfile"/>
              </a:rPr>
              <a:t>кл</a:t>
            </a:r>
            <a:r>
              <a:rPr lang="ru-RU" sz="2600" dirty="0" smtClean="0">
                <a:hlinkClick r:id="rId6" action="ppaction://hlinkfile"/>
              </a:rPr>
              <a:t>, прибор «Металлоискатель»</a:t>
            </a:r>
            <a:endParaRPr lang="ru-RU" sz="2600" dirty="0" smtClean="0"/>
          </a:p>
          <a:p>
            <a:r>
              <a:rPr lang="ru-RU" sz="2600" dirty="0" smtClean="0">
                <a:hlinkClick r:id="rId7" action="ppaction://hlinkfile"/>
              </a:rPr>
              <a:t>Смирнов Денис, 7 </a:t>
            </a:r>
            <a:r>
              <a:rPr lang="ru-RU" sz="2600" dirty="0" err="1" smtClean="0">
                <a:hlinkClick r:id="rId7" action="ppaction://hlinkfile"/>
              </a:rPr>
              <a:t>кл</a:t>
            </a:r>
            <a:r>
              <a:rPr lang="ru-RU" sz="2600" dirty="0" smtClean="0">
                <a:hlinkClick r:id="rId7" action="ppaction://hlinkfile"/>
              </a:rPr>
              <a:t>, «Энергосберегающие технологии в быту»</a:t>
            </a:r>
            <a:endParaRPr lang="ru-RU" sz="2600" dirty="0" smtClean="0"/>
          </a:p>
          <a:p>
            <a:r>
              <a:rPr lang="ru-RU" sz="2600" dirty="0" smtClean="0">
                <a:hlinkClick r:id="rId8" action="ppaction://hlinkfile"/>
              </a:rPr>
              <a:t>Кузнецова Мария, 5 </a:t>
            </a:r>
            <a:r>
              <a:rPr lang="ru-RU" sz="2600" dirty="0" err="1" smtClean="0">
                <a:hlinkClick r:id="rId8" action="ppaction://hlinkfile"/>
              </a:rPr>
              <a:t>кл</a:t>
            </a:r>
            <a:r>
              <a:rPr lang="ru-RU" sz="2600" dirty="0" smtClean="0">
                <a:hlinkClick r:id="rId8" action="ppaction://hlinkfile"/>
              </a:rPr>
              <a:t>, «Влияние компьютера на </a:t>
            </a:r>
            <a:r>
              <a:rPr lang="ru-RU" sz="2600" dirty="0" err="1" smtClean="0">
                <a:hlinkClick r:id="rId8" action="ppaction://hlinkfile"/>
              </a:rPr>
              <a:t>энергоэффективность</a:t>
            </a:r>
            <a:r>
              <a:rPr lang="ru-RU" sz="2600" dirty="0" smtClean="0">
                <a:hlinkClick r:id="rId8" action="ppaction://hlinkfile"/>
              </a:rPr>
              <a:t>»</a:t>
            </a:r>
            <a:endParaRPr lang="ru-RU" sz="2600" dirty="0" smtClean="0"/>
          </a:p>
          <a:p>
            <a:r>
              <a:rPr lang="ru-RU" sz="2600" dirty="0" smtClean="0">
                <a:hlinkClick r:id="rId9" action="ppaction://hlinkfile"/>
              </a:rPr>
              <a:t>Малышевский Илья, 7 класс, «Измеритель статического электричества»</a:t>
            </a:r>
            <a:endParaRPr lang="ru-RU" sz="2600" dirty="0" smtClean="0"/>
          </a:p>
          <a:p>
            <a:r>
              <a:rPr lang="ru-RU" sz="2600" dirty="0" smtClean="0">
                <a:hlinkClick r:id="rId10" action="ppaction://hlinkfile"/>
              </a:rPr>
              <a:t>Малышевский Илья, 10 класс, «Автоматическое устройство, регулирующее уличное освещение(электронное фотореле)»</a:t>
            </a:r>
            <a:endParaRPr lang="ru-RU" sz="2600" dirty="0" smtClean="0"/>
          </a:p>
          <a:p>
            <a:r>
              <a:rPr lang="ru-RU" sz="2600" dirty="0" smtClean="0">
                <a:hlinkClick r:id="rId11" action="ppaction://hlinkfile"/>
              </a:rPr>
              <a:t>Малышевский Илья, 10 </a:t>
            </a:r>
            <a:r>
              <a:rPr lang="ru-RU" sz="2600" dirty="0" err="1" smtClean="0">
                <a:hlinkClick r:id="rId11" action="ppaction://hlinkfile"/>
              </a:rPr>
              <a:t>кл</a:t>
            </a:r>
            <a:r>
              <a:rPr lang="ru-RU" sz="2600" dirty="0" smtClean="0">
                <a:hlinkClick r:id="rId11" action="ppaction://hlinkfile"/>
              </a:rPr>
              <a:t>., Электронный интерфейс  для мотоблока ”АГРО”.</a:t>
            </a:r>
            <a:endParaRPr lang="ru-RU" sz="2600" dirty="0" smtClean="0"/>
          </a:p>
          <a:p>
            <a:r>
              <a:rPr lang="ru-RU" sz="2600" dirty="0" err="1" smtClean="0">
                <a:hlinkClick r:id="rId12" action="ppaction://hlinkfile"/>
              </a:rPr>
              <a:t>Шигалов</a:t>
            </a:r>
            <a:r>
              <a:rPr lang="ru-RU" sz="2600" dirty="0" smtClean="0">
                <a:hlinkClick r:id="rId12" action="ppaction://hlinkfile"/>
              </a:rPr>
              <a:t> Алексей, 7 </a:t>
            </a:r>
            <a:r>
              <a:rPr lang="ru-RU" sz="2600" dirty="0" err="1" smtClean="0">
                <a:hlinkClick r:id="rId12" action="ppaction://hlinkfile"/>
              </a:rPr>
              <a:t>кл</a:t>
            </a:r>
            <a:r>
              <a:rPr lang="ru-RU" sz="2600" dirty="0" smtClean="0">
                <a:hlinkClick r:id="rId12" action="ppaction://hlinkfile"/>
              </a:rPr>
              <a:t>, Игра «Расположение электростанций»</a:t>
            </a:r>
            <a:endParaRPr lang="ru-RU" sz="2600" dirty="0" smtClean="0"/>
          </a:p>
          <a:p>
            <a:endParaRPr lang="ru-RU" sz="2600" dirty="0" smtClean="0"/>
          </a:p>
          <a:p>
            <a:endParaRPr lang="ru-RU" sz="2200" b="1" dirty="0" smtClean="0"/>
          </a:p>
          <a:p>
            <a:endParaRPr lang="ru-RU" sz="22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Результативность профессиональной деятельности и достигнутые эффекты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>
                <a:hlinkClick r:id="rId2" action="ppaction://hlinkfile"/>
              </a:rPr>
              <a:t>Лисевич</a:t>
            </a:r>
            <a:r>
              <a:rPr lang="ru-RU" dirty="0" smtClean="0">
                <a:hlinkClick r:id="rId2" action="ppaction://hlinkfile"/>
              </a:rPr>
              <a:t> Кирилл,7 класс, «Прибор для исследования плавания тел в жидкости»</a:t>
            </a:r>
            <a:endParaRPr lang="ru-RU" dirty="0" smtClean="0"/>
          </a:p>
          <a:p>
            <a:r>
              <a:rPr lang="ru-RU" dirty="0" err="1" smtClean="0">
                <a:hlinkClick r:id="rId3" action="ppaction://hlinkfile"/>
              </a:rPr>
              <a:t>Лисевич</a:t>
            </a:r>
            <a:r>
              <a:rPr lang="ru-RU" dirty="0" smtClean="0">
                <a:hlinkClick r:id="rId3" action="ppaction://hlinkfile"/>
              </a:rPr>
              <a:t> Кирилл,9 </a:t>
            </a:r>
            <a:r>
              <a:rPr lang="ru-RU" dirty="0" err="1" smtClean="0">
                <a:hlinkClick r:id="rId3" action="ppaction://hlinkfile"/>
              </a:rPr>
              <a:t>кл</a:t>
            </a:r>
            <a:r>
              <a:rPr lang="ru-RU" dirty="0" smtClean="0">
                <a:hlinkClick r:id="rId3" action="ppaction://hlinkfile"/>
              </a:rPr>
              <a:t>, «Сохранение электроэнергии в домашних условия»  </a:t>
            </a:r>
            <a:endParaRPr lang="ru-RU" dirty="0" smtClean="0"/>
          </a:p>
          <a:p>
            <a:r>
              <a:rPr lang="ru-RU" dirty="0" err="1" smtClean="0">
                <a:hlinkClick r:id="rId4" action="ppaction://hlinkfile"/>
              </a:rPr>
              <a:t>Лисевич</a:t>
            </a:r>
            <a:r>
              <a:rPr lang="ru-RU" dirty="0" smtClean="0">
                <a:hlinkClick r:id="rId4" action="ppaction://hlinkfile"/>
              </a:rPr>
              <a:t> Кирилл, 8 класс, «Изучение способа сохранения теплового излучения домашнего радиатора с помощью  пищевой фольги» </a:t>
            </a:r>
            <a:endParaRPr lang="ru-RU" dirty="0" smtClean="0"/>
          </a:p>
          <a:p>
            <a:r>
              <a:rPr lang="ru-RU" dirty="0" smtClean="0">
                <a:hlinkClick r:id="rId5" action="ppaction://hlinkfile"/>
              </a:rPr>
              <a:t>Морина Дарья, 8 класс, «История о том, как нагреть воду, чтобы вода осталась живой и полезной, и при этом сэкономить на электричестве»</a:t>
            </a:r>
            <a:endParaRPr lang="ru-RU" dirty="0" smtClean="0"/>
          </a:p>
          <a:p>
            <a:r>
              <a:rPr lang="ru-RU" dirty="0" smtClean="0">
                <a:hlinkClick r:id="rId6" action="ppaction://hlinkfile"/>
              </a:rPr>
              <a:t>Ларичева Анастасия, 9 </a:t>
            </a:r>
            <a:r>
              <a:rPr lang="ru-RU" dirty="0" err="1" smtClean="0">
                <a:hlinkClick r:id="rId6" action="ppaction://hlinkfile"/>
              </a:rPr>
              <a:t>кл</a:t>
            </a:r>
            <a:r>
              <a:rPr lang="ru-RU" dirty="0" smtClean="0">
                <a:hlinkClick r:id="rId6" action="ppaction://hlinkfile"/>
              </a:rPr>
              <a:t>, </a:t>
            </a:r>
            <a:r>
              <a:rPr lang="ru-RU" u="sng" dirty="0" smtClean="0">
                <a:hlinkClick r:id="rId6" action="ppaction://hlinkfile"/>
              </a:rPr>
              <a:t>МИФЫ</a:t>
            </a:r>
            <a:r>
              <a:rPr lang="ru-RU" dirty="0" smtClean="0">
                <a:hlinkClick r:id="rId6" action="ppaction://hlinkfile"/>
              </a:rPr>
              <a:t>  и  </a:t>
            </a:r>
            <a:r>
              <a:rPr lang="ru-RU" u="sng" dirty="0" smtClean="0">
                <a:hlinkClick r:id="rId6" action="ppaction://hlinkfile"/>
              </a:rPr>
              <a:t>РЕАЛЬНОСТЬ. И</a:t>
            </a:r>
            <a:r>
              <a:rPr lang="ru-RU" dirty="0" smtClean="0">
                <a:hlinkClick r:id="rId6" action="ppaction://hlinkfile"/>
              </a:rPr>
              <a:t>сследование радиационного фона вблизи сотовых вышек расположенных на территории п. Нижегородец и сравнение радиационного фона с излучением сотового телефона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Результативность профессиональной деятельности и достигнутые эффекты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91880" y="1412776"/>
            <a:ext cx="2068195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Муниципальные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1340768"/>
            <a:ext cx="1853392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Региональные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1340768"/>
            <a:ext cx="1383712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Школьные</a:t>
            </a:r>
            <a:endParaRPr lang="ru-RU" dirty="0"/>
          </a:p>
        </p:txBody>
      </p:sp>
      <p:pic>
        <p:nvPicPr>
          <p:cNvPr id="2050" name="Picture 2" descr="D:\Аттестация 2021\КОЛЧИНА И.Н. 2021\ГРАМОТЫ\1. Школьный этап\смир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058000"/>
            <a:ext cx="1273608" cy="180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1" name="Picture 3" descr="D:\Аттестация 2021\КОЛЧИНА И.Н. 2021\ГРАМОТЫ\1. Школьный этап\S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25144"/>
            <a:ext cx="1273608" cy="180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2" name="Picture 4" descr="D:\Аттестация 2021\КОЛЧИНА И.Н. 2021\ГРАМОТЫ\1. Школьный этап\бабары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45024"/>
            <a:ext cx="1273608" cy="180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3" name="Picture 5" descr="D:\Аттестация 2021\КОЛЧИНА И.Н. 2021\ГРАМОТЫ\1. Школьный этап\барм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1273608" cy="180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4" name="Picture 6" descr="D:\Аттестация 2021\КОЛЧИНА И.Н. 2021\ГРАМОТЫ\1. Школьный этап\Копытки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420888"/>
            <a:ext cx="1273608" cy="180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5" name="Picture 7" descr="D:\Аттестация 2021\КОЛЧИНА И.Н. 2021\ГРАМОТЫ\1. Школьный этап\Красн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276872"/>
            <a:ext cx="1273608" cy="180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6" name="Picture 8" descr="D:\Аттестация 2021\КОЛЧИНА И.Н. 2021\ГРАМОТЫ\1. Школьный этап\Курки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700808"/>
            <a:ext cx="1273608" cy="180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7" name="Picture 9" descr="D:\Аттестация 2021\КОЛЧИНА И.Н. 2021\ГРАМОТЫ\2. Муниципальный этап\Шутов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1844824"/>
            <a:ext cx="1273608" cy="1800000"/>
          </a:xfrm>
          <a:prstGeom prst="rect">
            <a:avLst/>
          </a:prstGeom>
          <a:noFill/>
        </p:spPr>
      </p:pic>
      <p:pic>
        <p:nvPicPr>
          <p:cNvPr id="2067" name="Picture 19" descr="D:\Аттестация 2021\КОЛЧИНА И.Н. 2021\ГРАМОТЫ\2. Муниципальный этап\img2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1772816"/>
            <a:ext cx="1317187" cy="1800000"/>
          </a:xfrm>
          <a:prstGeom prst="rect">
            <a:avLst/>
          </a:prstGeom>
          <a:noFill/>
        </p:spPr>
      </p:pic>
      <p:pic>
        <p:nvPicPr>
          <p:cNvPr id="2069" name="Picture 21" descr="D:\Аттестация 2021\КОЛЧИНА И.Н. 2021\ГРАМОТЫ\2. Муниципальный этап\губернаторов_00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4365104"/>
            <a:ext cx="1273608" cy="1800000"/>
          </a:xfrm>
          <a:prstGeom prst="rect">
            <a:avLst/>
          </a:prstGeom>
          <a:noFill/>
        </p:spPr>
      </p:pic>
      <p:grpSp>
        <p:nvGrpSpPr>
          <p:cNvPr id="41" name="Группа 40"/>
          <p:cNvGrpSpPr/>
          <p:nvPr/>
        </p:nvGrpSpPr>
        <p:grpSpPr>
          <a:xfrm>
            <a:off x="2627784" y="1772816"/>
            <a:ext cx="3865896" cy="5085184"/>
            <a:chOff x="2627784" y="1772816"/>
            <a:chExt cx="3865896" cy="5085184"/>
          </a:xfrm>
        </p:grpSpPr>
        <p:pic>
          <p:nvPicPr>
            <p:cNvPr id="2058" name="Picture 10" descr="D:\Аттестация 2021\КОЛЧИНА И.Н. 2021\ГРАМОТЫ\2. Муниципальный этап\2312312 (1)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25912" y="1849586"/>
              <a:ext cx="1295807" cy="1800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</p:pic>
        <p:pic>
          <p:nvPicPr>
            <p:cNvPr id="2059" name="Picture 11" descr="D:\Аттестация 2021\КОЛЧИНА И.Н. 2021\ГРАМОТЫ\2. Муниципальный этап\2312312 (2)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27784" y="1988840"/>
              <a:ext cx="1295807" cy="1800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</p:pic>
        <p:pic>
          <p:nvPicPr>
            <p:cNvPr id="2060" name="Picture 12" descr="D:\Аттестация 2021\КОЛЧИНА И.Н. 2021\ГРАМОТЫ\2. Муниципальный этап\2312312 (3)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491880" y="2780928"/>
              <a:ext cx="1295807" cy="1800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</p:pic>
        <p:pic>
          <p:nvPicPr>
            <p:cNvPr id="2061" name="Picture 13" descr="D:\Аттестация 2021\КОЛЧИНА И.Н. 2021\ГРАМОТЫ\2. Муниципальный этап\2312312 (4)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355976" y="1772816"/>
              <a:ext cx="1295807" cy="1800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</p:pic>
        <p:pic>
          <p:nvPicPr>
            <p:cNvPr id="2062" name="Picture 14" descr="D:\Аттестация 2021\КОЛЧИНА И.Н. 2021\ГРАМОТЫ\2. Муниципальный этап\img101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860032" y="3645024"/>
              <a:ext cx="1277482" cy="1800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</p:pic>
        <p:pic>
          <p:nvPicPr>
            <p:cNvPr id="2063" name="Picture 15" descr="D:\Аттестация 2021\КОЛЧИНА И.Н. 2021\ГРАМОТЫ\2. Муниципальный этап\img129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139952" y="4797152"/>
              <a:ext cx="1279521" cy="1800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</p:pic>
        <p:pic>
          <p:nvPicPr>
            <p:cNvPr id="2064" name="Picture 16" descr="D:\Аттестация 2021\КОЛЧИНА И.Н. 2021\ГРАМОТЫ\2. Муниципальный этап\img130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572000" y="4365104"/>
              <a:ext cx="1279521" cy="1800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</p:pic>
        <p:pic>
          <p:nvPicPr>
            <p:cNvPr id="2065" name="Picture 17" descr="D:\Аттестация 2021\КОЛЧИНА И.Н. 2021\ГРАМОТЫ\2. Муниципальный этап\img220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99792" y="3284984"/>
              <a:ext cx="1331526" cy="1800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</p:pic>
        <p:pic>
          <p:nvPicPr>
            <p:cNvPr id="2066" name="Picture 18" descr="D:\Аттестация 2021\КОЛЧИНА И.Н. 2021\ГРАМОТЫ\2. Муниципальный этап\img221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843808" y="2780928"/>
              <a:ext cx="1317187" cy="1800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</p:pic>
        <p:pic>
          <p:nvPicPr>
            <p:cNvPr id="2068" name="Picture 20" descr="D:\Аттестация 2021\КОЛЧИНА И.Н. 2021\ГРАМОТЫ\2. Муниципальный этап\группа_0005.jp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131840" y="5058000"/>
              <a:ext cx="1273608" cy="1800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</p:pic>
        <p:pic>
          <p:nvPicPr>
            <p:cNvPr id="2070" name="Picture 22" descr="D:\Аттестация 2021\КОЛЧИНА И.Н. 2021\ГРАМОТЫ\2. Муниципальный этап\куркин.jp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923928" y="3933056"/>
              <a:ext cx="1273608" cy="1800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</p:pic>
        <p:pic>
          <p:nvPicPr>
            <p:cNvPr id="2071" name="Picture 23" descr="D:\Аттестация 2021\КОЛЧИНА И.Н. 2021\ГРАМОТЫ\2. Муниципальный этап\Поликарпова.jp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572000" y="3284984"/>
              <a:ext cx="1273608" cy="1800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</p:pic>
        <p:pic>
          <p:nvPicPr>
            <p:cNvPr id="2072" name="Picture 24" descr="D:\Аттестация 2021\КОЛЧИНА И.Н. 2021\ГРАМОТЫ\2. Муниципальный этап\смирнов.jp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004048" y="2492896"/>
              <a:ext cx="1273608" cy="1800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</p:pic>
        <p:pic>
          <p:nvPicPr>
            <p:cNvPr id="2073" name="Picture 25" descr="D:\Аттестация 2021\КОЛЧИНА И.Н. 2021\ГРАМОТЫ\2. Муниципальный этап\шут_0006.jp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220072" y="2132856"/>
              <a:ext cx="1273608" cy="1800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</p:pic>
      </p:grpSp>
      <p:pic>
        <p:nvPicPr>
          <p:cNvPr id="2074" name="Picture 26" descr="D:\Аттестация 2021\КОЛЧИНА И.Н. 2021\ГРАМОТЫ\3. Областной, региональный, федеральный\Кузнецова Мария 2019 участие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300192" y="5058000"/>
            <a:ext cx="1288293" cy="180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075" name="Picture 27" descr="D:\Аттестация 2021\КОЛЧИНА И.Н. 2021\ГРАМОТЫ\3. Областной, региональный, федеральный\Приказ на Фокина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524328" y="5058000"/>
            <a:ext cx="1273608" cy="180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076" name="Picture 28" descr="D:\Аттестация 2021\КОЛЧИНА И.Н. 2021\ГРАМОТЫ\3. Областной, региональный, федеральный\Шутова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732240" y="4437112"/>
            <a:ext cx="1273608" cy="180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077" name="Picture 29" descr="D:\Аттестация 2021\КОЛЧИНА И.Н. 2021\ГРАМОТЫ\3. Областной, региональный, федеральный\img100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308304" y="2924944"/>
            <a:ext cx="1277482" cy="180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078" name="Picture 30" descr="D:\Аттестация 2021\КОЛЧИНА И.Н. 2021\ГРАМОТЫ\3. Областной, региональный, федеральный\img213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948264" y="2276872"/>
            <a:ext cx="1269673" cy="180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079" name="Picture 31" descr="D:\Аттестация 2021\КОЛЧИНА И.Н. 2021\ГРАМОТЫ\3. Областной, региональный, федеральный\Губернаторов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516216" y="1772816"/>
            <a:ext cx="1273608" cy="180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Транслируемость педагогических достижений профессиональной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82809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hlinkClick r:id="rId2" action="ppaction://hlinkfile"/>
              </a:rPr>
              <a:t>Выступления на РМО естественно-математического цикла 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hlinkClick r:id="rId3" action="ppaction://hlinkfile"/>
              </a:rPr>
              <a:t>Участие в ежегодном фестивале «ФЕНИСТ» 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hlinkClick r:id="rId4" action="ppaction://hlinkfile"/>
              </a:rPr>
              <a:t>Выступление на Круглом столе учителей  физики и математики Нижегородской области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hlinkClick r:id="rId5"/>
              </a:rPr>
              <a:t>Организация электронного портфолио учителя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hlinkClick r:id="rId6"/>
              </a:rPr>
              <a:t>Трансляция своих работ в интернете</a:t>
            </a:r>
            <a:r>
              <a:rPr lang="ru-RU" sz="24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hlinkClick r:id="rId7" action="ppaction://hlinkfile"/>
              </a:rPr>
              <a:t>Публикация в научно-методическом журнале учителей физики, астрономии и естествознания №9-10, 2016 г. Статья «Творческие задания для немотивированных»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hlinkClick r:id="rId8" action="ppaction://hlinkfile"/>
              </a:rPr>
              <a:t>Публикация в сборнике «Круглый стол учителей физики и математики Нижегородской области», 2018 г 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/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992888" cy="4873752"/>
          </a:xfrm>
        </p:spPr>
        <p:txBody>
          <a:bodyPr>
            <a:noAutofit/>
          </a:bodyPr>
          <a:lstStyle/>
          <a:p>
            <a:r>
              <a:rPr lang="ru-RU" sz="1600" dirty="0" smtClean="0"/>
              <a:t>Проектная мастерская. 5-9 классы : учеб. пособие  для </a:t>
            </a:r>
            <a:r>
              <a:rPr lang="ru-RU" sz="1600" dirty="0" err="1" smtClean="0"/>
              <a:t>общеобразоват</a:t>
            </a:r>
            <a:r>
              <a:rPr lang="ru-RU" sz="1600" dirty="0" smtClean="0"/>
              <a:t>. организаций / А.В. Леонтович, И.А. Смирнов, А.В. </a:t>
            </a:r>
            <a:r>
              <a:rPr lang="ru-RU" sz="1600" dirty="0" err="1" smtClean="0"/>
              <a:t>Саввичев</a:t>
            </a:r>
            <a:r>
              <a:rPr lang="ru-RU" sz="1600" dirty="0" smtClean="0"/>
              <a:t>. – 2-е изд. – М. : Просвещение, 2020. – 112с. – (Внеурочная деятельность). </a:t>
            </a:r>
          </a:p>
          <a:p>
            <a:r>
              <a:rPr lang="ru-RU" sz="1600" dirty="0" smtClean="0"/>
              <a:t>Траектория личного качества жизни. 8-9 классы: учеб. пособие для </a:t>
            </a:r>
            <a:r>
              <a:rPr lang="ru-RU" sz="1600" dirty="0" err="1" smtClean="0"/>
              <a:t>общеобразоват</a:t>
            </a:r>
            <a:r>
              <a:rPr lang="ru-RU" sz="1600" dirty="0" smtClean="0"/>
              <a:t>. организаций / А.М. Пеньков, О.В. Покровский. - М. : Просвещение, 2020. – 176с. : ил. – (Профильная школа).</a:t>
            </a:r>
          </a:p>
          <a:p>
            <a:r>
              <a:rPr lang="ru-RU" sz="1600" dirty="0" smtClean="0"/>
              <a:t>Индивидуальный проект. 10-11 классы : учеб. пособие  для </a:t>
            </a:r>
            <a:r>
              <a:rPr lang="ru-RU" sz="1600" dirty="0" err="1" smtClean="0"/>
              <a:t>общеобразоват</a:t>
            </a:r>
            <a:r>
              <a:rPr lang="ru-RU" sz="1600" dirty="0" smtClean="0"/>
              <a:t>. организаций / </a:t>
            </a:r>
            <a:r>
              <a:rPr lang="en-US" sz="1600" dirty="0" smtClean="0"/>
              <a:t>[</a:t>
            </a:r>
            <a:r>
              <a:rPr lang="ru-RU" sz="1600" dirty="0" smtClean="0"/>
              <a:t>М.В. </a:t>
            </a:r>
            <a:r>
              <a:rPr lang="ru-RU" sz="1600" dirty="0" err="1" smtClean="0"/>
              <a:t>Половкова</a:t>
            </a:r>
            <a:r>
              <a:rPr lang="ru-RU" sz="1600" dirty="0" smtClean="0"/>
              <a:t>, А.В. Носов, Т.В. </a:t>
            </a:r>
            <a:r>
              <a:rPr lang="ru-RU" sz="1600" dirty="0" err="1" smtClean="0"/>
              <a:t>Половкова</a:t>
            </a:r>
            <a:r>
              <a:rPr lang="ru-RU" sz="1600" dirty="0" smtClean="0"/>
              <a:t>, М.В. </a:t>
            </a:r>
            <a:r>
              <a:rPr lang="ru-RU" sz="1600" dirty="0" err="1" smtClean="0"/>
              <a:t>Майсак</a:t>
            </a:r>
            <a:r>
              <a:rPr lang="en-US" sz="1600" dirty="0" smtClean="0"/>
              <a:t>]</a:t>
            </a:r>
            <a:r>
              <a:rPr lang="ru-RU" sz="1600" dirty="0" smtClean="0"/>
              <a:t>. – 2-е изд. - М. : Просвещение, 2020. – 159с. : – (Профильная школа).</a:t>
            </a:r>
          </a:p>
          <a:p>
            <a:r>
              <a:rPr lang="ru-RU" sz="1600" dirty="0" smtClean="0"/>
              <a:t>ПРИКАЗ от 6 октября 2009 г. № 413 ОБ  УТВЕРЖДЕНИИ И ВВЕДЕНИИ В ДЕЙСТВИЕ ФЕДЕРАЛЬНОГО ГОСУДАРСТВЕННОГО ОБРАЗОВАТЕЛЬНОГО СТАНДАРТА СРЕДНЕГО ОБЩЕГО ОБРАЗОВАНИЯ</a:t>
            </a:r>
          </a:p>
          <a:p>
            <a:r>
              <a:rPr lang="ru-RU" sz="1600" dirty="0" smtClean="0"/>
              <a:t>Исследовательская и проектная работа школьников. 5–11 классы / Под ред. А.В. Леонтовича. – М.: ВАКО, 2014. – 160 с. – (Современная школа: управление и воспитание).</a:t>
            </a:r>
          </a:p>
          <a:p>
            <a:r>
              <a:rPr lang="ru-RU" sz="1600" dirty="0" smtClean="0"/>
              <a:t>Педагогика. Исследовательский подход. В 2 ч. Часть 1 : учебник и практикум для академического </a:t>
            </a:r>
            <a:r>
              <a:rPr lang="ru-RU" sz="1600" dirty="0" err="1" smtClean="0"/>
              <a:t>бакалавриата</a:t>
            </a:r>
            <a:r>
              <a:rPr lang="ru-RU" sz="1600" dirty="0" smtClean="0"/>
              <a:t> / А. И. Савенков. — 2-е изд., </a:t>
            </a:r>
            <a:r>
              <a:rPr lang="ru-RU" sz="1600" dirty="0" err="1" smtClean="0"/>
              <a:t>испр</a:t>
            </a:r>
            <a:r>
              <a:rPr lang="ru-RU" sz="1600" dirty="0" smtClean="0"/>
              <a:t>. и доп. — М. : Издательство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2016. — 268 с. — Серия : Авторский учебник.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003232" cy="2088232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/>
              <a:t>Индивидуальный проект школьника в условиях реализации ФГОС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76400" y="1196752"/>
            <a:ext cx="6856040" cy="792088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Тема презентации: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ловкова, Носов, Половкова, Майсак - Индивидуальный проект. 10-11 классы. Учебное пособие. ФГОС обложка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16632"/>
            <a:ext cx="131929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формирования личного вклада педагога в развитие образования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923112" cy="4873752"/>
          </a:xfrm>
        </p:spPr>
        <p:txBody>
          <a:bodyPr>
            <a:normAutofit/>
          </a:bodyPr>
          <a:lstStyle/>
          <a:p>
            <a:r>
              <a:rPr lang="ru-RU" dirty="0" smtClean="0"/>
              <a:t>Научно-исследовательские условия:</a:t>
            </a:r>
          </a:p>
          <a:p>
            <a:pPr lvl="2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теоретических основ в трудах выдающихся психологов, педагогов: В. Давыдова, Д.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Эльконина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Марковой, В.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Репкина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А. 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Люблинской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Усовой,  С. Баранова, В.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Онищук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Методические условия:</a:t>
            </a:r>
          </a:p>
          <a:p>
            <a:pPr lvl="2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Марко, Смирнов: Физика. 5-9 классы. Исследовательские и проектные работы. ФГОС</a:t>
            </a:r>
          </a:p>
          <a:p>
            <a:pPr lvl="2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Половкова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Носов,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Половкова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Индивидуальный проект. 10-11 классы. Учебное пособие. ФГОС</a:t>
            </a:r>
          </a:p>
          <a:p>
            <a:r>
              <a:rPr lang="ru-RU" dirty="0" smtClean="0"/>
              <a:t>Организационно-педагогические условия:</a:t>
            </a:r>
          </a:p>
          <a:p>
            <a:pPr lvl="2" algn="just">
              <a:buFont typeface="Courier New" pitchFamily="49" charset="0"/>
              <a:buChar char="o"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Транслирование опыта профессиональной деятельности </a:t>
            </a:r>
          </a:p>
          <a:p>
            <a:pPr lvl="2" algn="just">
              <a:buFont typeface="Courier New" pitchFamily="49" charset="0"/>
              <a:buChar char="o"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школьников в конференциях, конкурсах, НОУ, защита проектов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148" name="Picture 4" descr="Марко, Смирнов - Физика. 5-9 классы. Исследовательские и проектные работы. ФГОС обложка кни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700808"/>
            <a:ext cx="1245509" cy="2123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Пеньков, Покровский - Траектория личного качества жизни. 8-9 классы. Учебное пособие обложка кни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3501008"/>
            <a:ext cx="1224136" cy="1772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Леонтович, Саввичев, Смирнов - Проектная мастерская. 5-9 классы. Учебное пособие. ФГОС обложка книг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941168"/>
            <a:ext cx="1224136" cy="1863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личного вклада педагога в развитие образования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7992888" cy="1080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Актуальность выбора темы обусловлена требованиями ФГОС, согласно которому необходимо ориентироваться на формирование личности обучающегося, овладение им УУД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2780928"/>
            <a:ext cx="4824536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Противоречия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3789040"/>
            <a:ext cx="2592288" cy="18722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Социально-педагогические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3789040"/>
            <a:ext cx="2592288" cy="18722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Организационно-педагогические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0152" y="3789040"/>
            <a:ext cx="2592288" cy="18722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Профессионально-педагогические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Теоретические обоснования личного вклада педагога  в развитие образования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6336704" cy="49251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Индивидуальный проект представляет собой особую форму организации деятельности обучающихся (учебное исследование или учебный проект), направленной на:</a:t>
            </a:r>
          </a:p>
          <a:p>
            <a:pPr lvl="2"/>
            <a:r>
              <a:rPr lang="ru-RU" dirty="0" smtClean="0"/>
              <a:t>удовлетворение индивидуальных запросов обучающихся;</a:t>
            </a:r>
          </a:p>
          <a:p>
            <a:pPr lvl="2"/>
            <a:r>
              <a:rPr lang="ru-RU" dirty="0" smtClean="0"/>
              <a:t> творческое развитие личности; </a:t>
            </a:r>
          </a:p>
          <a:p>
            <a:pPr lvl="2"/>
            <a:r>
              <a:rPr lang="ru-RU" dirty="0" smtClean="0"/>
              <a:t>формирование у обучающихся инициативности и познавательной активности; </a:t>
            </a:r>
          </a:p>
          <a:p>
            <a:pPr lvl="2"/>
            <a:r>
              <a:rPr lang="ru-RU" dirty="0" smtClean="0"/>
              <a:t>выработку навыка самостоятельной навигации в информационных системах и ресурсах, универсального умения ставить и решать задачи для разрешения возникающих проблем в процессе самоопределения, образования и в профессиональной деятельности.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1270" name="Picture 6" descr="https://assets-global.website-files.com/5e3be61b8c10fbc247d6898c/5eb40338fa63c81048a63a2b_9.jpg"/>
          <p:cNvPicPr>
            <a:picLocks noChangeAspect="1" noChangeArrowheads="1"/>
          </p:cNvPicPr>
          <p:nvPr/>
        </p:nvPicPr>
        <p:blipFill>
          <a:blip r:embed="rId2" cstate="print"/>
          <a:srcRect l="16632" t="6661" r="48593"/>
          <a:stretch>
            <a:fillRect/>
          </a:stretch>
        </p:blipFill>
        <p:spPr bwMode="auto">
          <a:xfrm>
            <a:off x="7236296" y="1556792"/>
            <a:ext cx="1300039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804248" y="3356992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А.В. Леонтович</a:t>
            </a:r>
            <a:endParaRPr lang="ru-RU" dirty="0"/>
          </a:p>
        </p:txBody>
      </p:sp>
      <p:pic>
        <p:nvPicPr>
          <p:cNvPr id="11272" name="Picture 8" descr="http://fpp-mpsu.ru/uploads/news/%D0%A1%D0%B0%D0%B2%D0%B5%D0%BD%D0%BA%D0%BE%D0%B2.JPG"/>
          <p:cNvPicPr>
            <a:picLocks noChangeAspect="1" noChangeArrowheads="1"/>
          </p:cNvPicPr>
          <p:nvPr/>
        </p:nvPicPr>
        <p:blipFill>
          <a:blip r:embed="rId4" cstate="print"/>
          <a:srcRect l="12867" b="17047"/>
          <a:stretch>
            <a:fillRect/>
          </a:stretch>
        </p:blipFill>
        <p:spPr bwMode="auto">
          <a:xfrm>
            <a:off x="7308304" y="3717032"/>
            <a:ext cx="122413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876256" y="5661248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 action="ppaction://hlinkfile"/>
              </a:rPr>
              <a:t>А.И. Савенков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педагогической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352928" cy="1224136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создание условий, способствующих формированию интеллектуально развитой, гармоничной, конкурентоспособной и социализированной личности.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780928"/>
            <a:ext cx="8424936" cy="4077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sz="1000" dirty="0" smtClean="0"/>
          </a:p>
          <a:p>
            <a:pPr algn="ctr"/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2852936"/>
            <a:ext cx="36004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приемов продуктивной деятельности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2852936"/>
            <a:ext cx="36004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навыков исследовательской и проектной деятельности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4005064"/>
            <a:ext cx="360040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основам самообразования (работа с источники информации)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6016" y="3789040"/>
            <a:ext cx="36004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основам самообразования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5229200"/>
            <a:ext cx="352839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широкого мышления и видения роли физики в общечеловеческой культуре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6016" y="4725144"/>
            <a:ext cx="36004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навыков презентовать свою работу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6016" y="5661248"/>
            <a:ext cx="36004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основам самообразования (работа с источники информации)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Ведущая педагогическая идея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484784"/>
            <a:ext cx="8064896" cy="13681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«Наша задача не в том, чтобы сделать себя необходимым нашим детям, а, напротив, в том, чтобы научиться по возможности  обходиться без нас»</a:t>
            </a:r>
            <a:r>
              <a:rPr lang="ru-RU" b="1" dirty="0" smtClean="0"/>
              <a:t> </a:t>
            </a:r>
          </a:p>
          <a:p>
            <a:pPr algn="r"/>
            <a:r>
              <a:rPr lang="ru-RU" dirty="0" smtClean="0"/>
              <a:t>К.О. </a:t>
            </a:r>
            <a:r>
              <a:rPr lang="ru-RU" dirty="0" err="1" smtClean="0"/>
              <a:t>Конради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589240"/>
            <a:ext cx="8064896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«Имеют смысл только то знание, которое используется на практике»</a:t>
            </a:r>
            <a:r>
              <a:rPr lang="ru-RU" b="1" dirty="0" smtClean="0"/>
              <a:t> </a:t>
            </a:r>
          </a:p>
          <a:p>
            <a:pPr algn="r"/>
            <a:r>
              <a:rPr lang="ru-RU" dirty="0" smtClean="0"/>
              <a:t>Том </a:t>
            </a:r>
            <a:r>
              <a:rPr lang="ru-RU" dirty="0" err="1" smtClean="0"/>
              <a:t>Брейтсфорд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2996952"/>
            <a:ext cx="7848872" cy="24482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ПРОЕКТ – «ПУТЕВОДИТЕЛЬ» К ДЕЙСТВИЮ, САМОСТОЯТЕЛЬНОМУ ПРИОБРЕТЕНИЮ ЗНАНИЙ И ПРАКТИЧЕСКОГО ОПЫТА, РАЗВИТИЮ ИНТЕЛЛЕКТА, ТВОРЧЕСТВА И ЛИЧНЫХ КАЧЕСТВ.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Деятельностный аспект личного вклада педагога в развитие образования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84784"/>
            <a:ext cx="1944216" cy="47525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Организация индивидуального проекта по ФГОС</a:t>
            </a:r>
            <a:endParaRPr lang="ru-RU" sz="2400" b="1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1556792"/>
            <a:ext cx="5472608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Индивидуальный проект выполняется обучающимся самостоятельно под руководством тьютора </a:t>
            </a:r>
            <a:endParaRPr lang="ru-RU" b="1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2708920"/>
            <a:ext cx="640871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Выбор области деятельности: познавательной, практической, учебно-исследовательской, социальной, художественно-творческой, и </a:t>
            </a:r>
            <a:r>
              <a:rPr lang="ru-RU" b="1" dirty="0" err="1" smtClean="0">
                <a:solidFill>
                  <a:schemeClr val="tx1"/>
                </a:solidFill>
              </a:rPr>
              <a:t>др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5736" y="3861048"/>
            <a:ext cx="5544616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Время выполнения: одного или двух лет  в рамках учебного времени</a:t>
            </a:r>
            <a:endParaRPr lang="ru-RU" b="1" dirty="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4653136"/>
            <a:ext cx="5760640" cy="1800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ИП должен быть представлен в виде завершенного учебного исследования или разработки проекта: информационного, творческого, социального, прикладного, инновационного, конструкторского, инженерного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Деятельностный аспект личного вклада педагога в развитие образования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15816" y="1484784"/>
            <a:ext cx="3329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Структура деятельности </a:t>
            </a:r>
          </a:p>
          <a:p>
            <a:r>
              <a:rPr lang="ru-RU" dirty="0" smtClean="0"/>
              <a:t>учителя и обучающегося</a:t>
            </a:r>
          </a:p>
          <a:p>
            <a:r>
              <a:rPr lang="ru-RU" dirty="0" smtClean="0"/>
              <a:t> в индивидуальном проекте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340768"/>
          <a:ext cx="7848872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52565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 П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Учитель и Обучающийся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Формулировка проблемы или</a:t>
                      </a:r>
                      <a:r>
                        <a:rPr lang="ru-RU" baseline="0" dirty="0" smtClean="0"/>
                        <a:t> проблемной ситуации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Проектирование</a:t>
                      </a:r>
                      <a:r>
                        <a:rPr lang="ru-RU" baseline="0" dirty="0" smtClean="0"/>
                        <a:t>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Постановка</a:t>
                      </a:r>
                      <a:r>
                        <a:rPr lang="ru-RU" baseline="0" dirty="0" smtClean="0"/>
                        <a:t> цели и задач, определение объекта и предмета исследования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Подход к решению проблемы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Формулировка гипотезы, анализ</a:t>
                      </a:r>
                      <a:r>
                        <a:rPr lang="ru-RU" baseline="0" dirty="0" smtClean="0"/>
                        <a:t> существующего опыта и подходов к решению проблемы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Поиск средств решения</a:t>
                      </a:r>
                      <a:r>
                        <a:rPr lang="ru-RU" baseline="0" dirty="0" smtClean="0"/>
                        <a:t> проекта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Выбор метода исследования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Планирование проекта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Планирование и проведение исследования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Проектный анализ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 результатов и формулировка выводов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Презентация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Представление результата и описание возможных следующих шагов исследования, интерпретации результатов исследования и возможности их применения в проектах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542</TotalTime>
  <Words>1204</Words>
  <Application>Microsoft Office PowerPoint</Application>
  <PresentationFormat>Экран (4:3)</PresentationFormat>
  <Paragraphs>161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Слайд 1</vt:lpstr>
      <vt:lpstr>Индивидуальный проект школьника в условиях реализации ФГОС </vt:lpstr>
      <vt:lpstr>Условия формирования личного вклада педагога в развитие образования </vt:lpstr>
      <vt:lpstr>Актуальность личного вклада педагога в развитие образования </vt:lpstr>
      <vt:lpstr>Теоретические обоснования личного вклада педагога  в развитие образования </vt:lpstr>
      <vt:lpstr>Цели и задачи педагогической деятельности</vt:lpstr>
      <vt:lpstr>Ведущая педагогическая идея</vt:lpstr>
      <vt:lpstr>Деятельностный аспект личного вклада педагога в развитие образования</vt:lpstr>
      <vt:lpstr>Деятельностный аспект личного вклада педагога в развитие образования</vt:lpstr>
      <vt:lpstr>Диапазон личного вклада педагога в развитие образования</vt:lpstr>
      <vt:lpstr>Результативность профессиональной деятельности и достигнутые эффекты </vt:lpstr>
      <vt:lpstr>Результативность профессиональной деятельности и достигнутые эффекты </vt:lpstr>
      <vt:lpstr>Результативность профессиональной деятельности и достигнутые эффекты </vt:lpstr>
      <vt:lpstr>Транслируемость педагогических достижений профессиональной деятельности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76</cp:revision>
  <dcterms:created xsi:type="dcterms:W3CDTF">2021-02-01T13:46:58Z</dcterms:created>
  <dcterms:modified xsi:type="dcterms:W3CDTF">2021-03-03T13:52:17Z</dcterms:modified>
</cp:coreProperties>
</file>